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8" autoAdjust="0"/>
  </p:normalViewPr>
  <p:slideViewPr>
    <p:cSldViewPr>
      <p:cViewPr varScale="1">
        <p:scale>
          <a:sx n="67" d="100"/>
          <a:sy n="67" d="100"/>
        </p:scale>
        <p:origin x="-59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2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5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7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1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2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3459-37A3-4668-8523-ED378E29D96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slide" Target="slide1.xml"/><Relationship Id="rId5" Type="http://schemas.openxmlformats.org/officeDocument/2006/relationships/image" Target="../media/image3.png"/><Relationship Id="rId10" Type="http://schemas.openxmlformats.org/officeDocument/2006/relationships/image" Target="../media/image5.jpeg"/><Relationship Id="rId4" Type="http://schemas.microsoft.com/office/2007/relationships/hdphoto" Target="../media/hdphoto2.wdp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slide" Target="slide1.xml"/><Relationship Id="rId4" Type="http://schemas.microsoft.com/office/2007/relationships/hdphoto" Target="../media/hdphoto2.wdp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slide" Target="slide1.xml"/><Relationship Id="rId4" Type="http://schemas.microsoft.com/office/2007/relationships/hdphoto" Target="../media/hdphoto2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83170" y="252047"/>
            <a:ext cx="6019800" cy="3143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ELECTRON MICROSCOPE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8600"/>
            <a:ext cx="6019800" cy="31432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 ELECTRON MICROSCOPE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jeolusa.com/portals/2/prodshots/EO/jem-2100lab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676400"/>
            <a:ext cx="49823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715000" y="5029200"/>
            <a:ext cx="32766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Begin to Use the  Electron Microscope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838200"/>
            <a:ext cx="73914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viewing this message you must switch to “SLIDE SHOW” mode or use the “F5” key to switch to slide show mode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2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7"/>
            <a:ext cx="7284513" cy="68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harp biggest LED TV in America"/>
          <p:cNvSpPr>
            <a:spLocks noChangeAspect="1" noChangeArrowheads="1"/>
          </p:cNvSpPr>
          <p:nvPr/>
        </p:nvSpPr>
        <p:spPr bwMode="auto">
          <a:xfrm>
            <a:off x="155575" y="-19954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Sharp biggest LED TV in America"/>
          <p:cNvSpPr>
            <a:spLocks noChangeAspect="1" noChangeArrowheads="1"/>
          </p:cNvSpPr>
          <p:nvPr/>
        </p:nvSpPr>
        <p:spPr bwMode="auto">
          <a:xfrm>
            <a:off x="307975" y="-18430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307975" y="-16383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460375" y="-14859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lowchart: Magnetic Disk 7">
            <a:hlinkClick r:id="rId4" action="ppaction://hlinksldjump"/>
          </p:cNvPr>
          <p:cNvSpPr/>
          <p:nvPr/>
        </p:nvSpPr>
        <p:spPr>
          <a:xfrm>
            <a:off x="155575" y="197708"/>
            <a:ext cx="1262917" cy="365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Stem Cells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Flowchart: Magnetic Disk 10">
            <a:hlinkClick r:id="rId5" action="ppaction://hlinksldjump"/>
          </p:cNvPr>
          <p:cNvSpPr/>
          <p:nvPr/>
        </p:nvSpPr>
        <p:spPr>
          <a:xfrm>
            <a:off x="155575" y="625600"/>
            <a:ext cx="1262917" cy="3650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Blood Cells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>
            <a:hlinkClick r:id="rId6" action="ppaction://hlinksldjump"/>
          </p:cNvPr>
          <p:cNvSpPr/>
          <p:nvPr/>
        </p:nvSpPr>
        <p:spPr>
          <a:xfrm>
            <a:off x="155575" y="1053492"/>
            <a:ext cx="1262917" cy="365000"/>
          </a:xfrm>
          <a:prstGeom prst="flowChartMagneticDisk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Nerve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3447" r="74734" b="52217"/>
          <a:stretch/>
        </p:blipFill>
        <p:spPr bwMode="auto">
          <a:xfrm>
            <a:off x="1307368" y="2978664"/>
            <a:ext cx="574431" cy="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66800" y="2776538"/>
            <a:ext cx="838200" cy="271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6791" y="80962"/>
            <a:ext cx="5340351" cy="30466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Choose one of the specimens provided on the left to load into the electron microscope.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Once viewing the specimen you can magnify the image by clicking on the yellow MAGNIFY button on the scope.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6937375" y="5867400"/>
            <a:ext cx="2069767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EXERCISE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5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7"/>
            <a:ext cx="7284513" cy="68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harp biggest LED TV in America"/>
          <p:cNvSpPr>
            <a:spLocks noChangeAspect="1" noChangeArrowheads="1"/>
          </p:cNvSpPr>
          <p:nvPr/>
        </p:nvSpPr>
        <p:spPr bwMode="auto">
          <a:xfrm>
            <a:off x="155575" y="-19954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Sharp biggest LED TV in America"/>
          <p:cNvSpPr>
            <a:spLocks noChangeAspect="1" noChangeArrowheads="1"/>
          </p:cNvSpPr>
          <p:nvPr/>
        </p:nvSpPr>
        <p:spPr bwMode="auto">
          <a:xfrm>
            <a:off x="307975" y="-18430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307975" y="-16383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460375" y="-14859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ezcreditwarehouse.com/images_bigscreenTV/bigscreen_led_22_l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3" t="8084" r="6875" b="29908"/>
          <a:stretch/>
        </p:blipFill>
        <p:spPr bwMode="auto">
          <a:xfrm>
            <a:off x="3666791" y="85725"/>
            <a:ext cx="534035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agnetic Disk 7"/>
          <p:cNvSpPr/>
          <p:nvPr/>
        </p:nvSpPr>
        <p:spPr>
          <a:xfrm>
            <a:off x="155575" y="197708"/>
            <a:ext cx="1262917" cy="365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Stem Cells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Flowchart: Magnetic Disk 10">
            <a:hlinkClick r:id="rId7" action="ppaction://hlinksldjump"/>
          </p:cNvPr>
          <p:cNvSpPr/>
          <p:nvPr/>
        </p:nvSpPr>
        <p:spPr>
          <a:xfrm>
            <a:off x="155575" y="625600"/>
            <a:ext cx="1262917" cy="3650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Blood Cells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>
            <a:hlinkClick r:id="rId8" action="ppaction://hlinksldjump"/>
          </p:cNvPr>
          <p:cNvSpPr/>
          <p:nvPr/>
        </p:nvSpPr>
        <p:spPr>
          <a:xfrm>
            <a:off x="155575" y="1053492"/>
            <a:ext cx="1262917" cy="365000"/>
          </a:xfrm>
          <a:prstGeom prst="flowChartMagneticDisk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2" name="Picture 18" descr="http://4.bp.blogspot.com/-o-vPEk8e4w4/UhffFV1B7bI/AAAAAAAABMU/641ENztWF7Q/s1600/T-ce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5725"/>
            <a:ext cx="4051299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84513" y="3505200"/>
            <a:ext cx="17226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Human stem cells with a single T-cell</a:t>
            </a:r>
            <a:endParaRPr lang="en-US" b="1" dirty="0"/>
          </a:p>
        </p:txBody>
      </p:sp>
      <p:pic>
        <p:nvPicPr>
          <p:cNvPr id="18" name="Picture 18" descr="http://4.bp.blogspot.com/-o-vPEk8e4w4/UhffFV1B7bI/AAAAAAAABMU/641ENztWF7Q/s1600/T-cell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1" t="58672" r="21968" b="7963"/>
          <a:stretch/>
        </p:blipFill>
        <p:spPr bwMode="auto">
          <a:xfrm>
            <a:off x="4664539" y="80962"/>
            <a:ext cx="3412661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3447" r="74734" b="52217"/>
          <a:stretch/>
        </p:blipFill>
        <p:spPr bwMode="auto">
          <a:xfrm>
            <a:off x="1307368" y="2978664"/>
            <a:ext cx="574431" cy="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66800" y="2776538"/>
            <a:ext cx="838200" cy="271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6937375" y="5867400"/>
            <a:ext cx="2069767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EXERCISE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4356318"/>
            <a:ext cx="6784975" cy="181588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How many stem cells can you count?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Which of the cells are larger the stem cells or the T-cell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8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-0.00243 0.0051 -0.00399 0.01042 -0.00642 0.01551 C -0.00694 0.01783 -0.00712 0.02014 -0.00781 0.02223 C -0.00851 0.02408 -0.00989 0.02547 -0.01042 0.02755 C -0.01285 0.03635 -0.01458 0.04746 -0.01667 0.05649 C -0.01719 0.05834 -0.01858 0.05973 -0.01927 0.06158 C -0.02135 0.06667 -0.02274 0.07338 -0.02448 0.07871 C -0.02726 0.0875 -0.02812 0.09653 -0.03212 0.1044 C -0.03177 0.12709 -0.03767 0.16482 -0.02569 0.1882 C -0.02535 0.19283 -0.02569 0.19746 -0.02448 0.20186 C -0.02344 0.20579 -0.02587 0.21112 -0.02587 0.21135 C -0.02274 0.22408 -0.03403 0.23195 -0.02847 0.24375 C -0.02656 0.25278 -0.0309 0.27269 -0.02847 0.28149 C -0.02708 0.29769 -0.02535 0.31551 -0.01823 0.3294 C -0.0151 0.3463 -0.02639 0.38125 -0.01684 0.39422 C -0.01545 0.39977 0.00625 0.43843 0.00625 0.43866 C 0.01042 0.45556 0.0434 0.43125 0.05243 0.44375 C 0.05417 0.44676 0.06285 0.43912 0.06563 0.44028 C 0.07274 0.44306 0.07795 0.43797 0.08715 0.43635 " pathEditMode="relative" rAng="0" ptsTypes="fffffffffffffffffff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2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250" fill="hold"/>
                                        <p:tgtEl>
                                          <p:spTgt spid="8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0035 0.03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7"/>
            <a:ext cx="7284513" cy="68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harp biggest LED TV in America"/>
          <p:cNvSpPr>
            <a:spLocks noChangeAspect="1" noChangeArrowheads="1"/>
          </p:cNvSpPr>
          <p:nvPr/>
        </p:nvSpPr>
        <p:spPr bwMode="auto">
          <a:xfrm>
            <a:off x="155575" y="-19954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Sharp biggest LED TV in America"/>
          <p:cNvSpPr>
            <a:spLocks noChangeAspect="1" noChangeArrowheads="1"/>
          </p:cNvSpPr>
          <p:nvPr/>
        </p:nvSpPr>
        <p:spPr bwMode="auto">
          <a:xfrm>
            <a:off x="307975" y="-18430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307975" y="-16383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460375" y="-14859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ezcreditwarehouse.com/images_bigscreenTV/bigscreen_led_22_l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3" t="8084" r="6875" b="29908"/>
          <a:stretch/>
        </p:blipFill>
        <p:spPr bwMode="auto">
          <a:xfrm>
            <a:off x="3666791" y="85725"/>
            <a:ext cx="534035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agnetic Disk 7">
            <a:hlinkClick r:id="rId7" action="ppaction://hlinksldjump"/>
          </p:cNvPr>
          <p:cNvSpPr/>
          <p:nvPr/>
        </p:nvSpPr>
        <p:spPr>
          <a:xfrm>
            <a:off x="155575" y="197708"/>
            <a:ext cx="1262917" cy="365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Stem Cells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155575" y="625600"/>
            <a:ext cx="1262917" cy="3650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Blood Cells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>
            <a:hlinkClick r:id="rId8" action="ppaction://hlinksldjump"/>
          </p:cNvPr>
          <p:cNvSpPr/>
          <p:nvPr/>
        </p:nvSpPr>
        <p:spPr>
          <a:xfrm>
            <a:off x="155575" y="1053492"/>
            <a:ext cx="1262917" cy="365000"/>
          </a:xfrm>
          <a:prstGeom prst="flowChartMagneticDisk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3447" r="74734" b="52217"/>
          <a:stretch/>
        </p:blipFill>
        <p:spPr bwMode="auto">
          <a:xfrm>
            <a:off x="1307368" y="2978664"/>
            <a:ext cx="574431" cy="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66800" y="2776538"/>
            <a:ext cx="838200" cy="271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" name="Picture 20" descr="http://upload.wikimedia.org/wikipedia/commons/2/24/Red_White_Blood_cell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2" y="101551"/>
            <a:ext cx="4611688" cy="30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84513" y="3352800"/>
            <a:ext cx="17226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Red blood cell, platelet, white blood cell</a:t>
            </a:r>
            <a:endParaRPr lang="en-US" b="1" dirty="0"/>
          </a:p>
        </p:txBody>
      </p:sp>
      <p:pic>
        <p:nvPicPr>
          <p:cNvPr id="20" name="Picture 20" descr="http://upload.wikimedia.org/wikipedia/commons/2/24/Red_White_Blood_cell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0" r="45121" b="9382"/>
          <a:stretch/>
        </p:blipFill>
        <p:spPr bwMode="auto">
          <a:xfrm>
            <a:off x="4865803" y="92722"/>
            <a:ext cx="3516197" cy="30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6937375" y="5867400"/>
            <a:ext cx="2069767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EXERCISE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4356318"/>
            <a:ext cx="6784975" cy="138499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Which cell is the largest?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Describe the shape of the Red Blood cell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1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C -0.00156 0.0058 -0.0026 0.01043 -0.0052 0.01552 C -0.00729 0.02455 -0.01145 0.03496 -0.01545 0.04283 C -0.01684 0.04839 -0.01909 0.05255 -0.02048 0.05811 C -0.02569 0.10394 -0.03211 0.15718 -0.02048 0.20001 C -0.01961 0.2088 -0.01875 0.21413 -0.01666 0.22223 C -0.01579 0.2257 -0.01423 0.23242 -0.01423 0.23242 C -0.01267 0.2463 -0.00972 0.25834 -0.00381 0.27015 C -0.00121 0.28103 -0.00034 0.29121 0.00122 0.30255 C 0.00278 0.3139 0.00556 0.32547 0.00764 0.33681 C 0.00869 0.34283 0.01059 0.34746 0.01407 0.35209 C 0.01667 0.35556 0.02171 0.36251 0.02171 0.36251 C 0.02518 0.37547 0.03559 0.38543 0.0448 0.38982 C 0.05903 0.38797 0.06997 0.38126 0.08455 0.37941 C 0.0882 0.37617 0.09098 0.372 0.0948 0.36922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0034 0.038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7"/>
            <a:ext cx="7284513" cy="68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harp biggest LED TV in America"/>
          <p:cNvSpPr>
            <a:spLocks noChangeAspect="1" noChangeArrowheads="1"/>
          </p:cNvSpPr>
          <p:nvPr/>
        </p:nvSpPr>
        <p:spPr bwMode="auto">
          <a:xfrm>
            <a:off x="155575" y="-19954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Sharp biggest LED TV in America"/>
          <p:cNvSpPr>
            <a:spLocks noChangeAspect="1" noChangeArrowheads="1"/>
          </p:cNvSpPr>
          <p:nvPr/>
        </p:nvSpPr>
        <p:spPr bwMode="auto">
          <a:xfrm>
            <a:off x="307975" y="-18430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307975" y="-16383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460375" y="-14859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ezcreditwarehouse.com/images_bigscreenTV/bigscreen_led_22_l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3" t="8084" r="6875" b="29908"/>
          <a:stretch/>
        </p:blipFill>
        <p:spPr bwMode="auto">
          <a:xfrm>
            <a:off x="3666791" y="85725"/>
            <a:ext cx="534035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agnetic Disk 7">
            <a:hlinkClick r:id="rId7" action="ppaction://hlinksldjump"/>
          </p:cNvPr>
          <p:cNvSpPr/>
          <p:nvPr/>
        </p:nvSpPr>
        <p:spPr>
          <a:xfrm>
            <a:off x="155575" y="197708"/>
            <a:ext cx="1262917" cy="365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Stem Cells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Flowchart: Magnetic Disk 10">
            <a:hlinkClick r:id="rId8" action="ppaction://hlinksldjump"/>
          </p:cNvPr>
          <p:cNvSpPr/>
          <p:nvPr/>
        </p:nvSpPr>
        <p:spPr>
          <a:xfrm>
            <a:off x="155575" y="625600"/>
            <a:ext cx="1262917" cy="3650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Blood Cells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155575" y="1053492"/>
            <a:ext cx="1262917" cy="365000"/>
          </a:xfrm>
          <a:prstGeom prst="flowChartMagneticDisk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3447" r="74734" b="52217"/>
          <a:stretch/>
        </p:blipFill>
        <p:spPr bwMode="auto">
          <a:xfrm>
            <a:off x="1307368" y="2978664"/>
            <a:ext cx="574431" cy="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66800" y="2776538"/>
            <a:ext cx="838200" cy="271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4513" y="3352800"/>
            <a:ext cx="172262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Nerve bundle with axons (blue) and myelin sheaths (yellow)</a:t>
            </a:r>
            <a:endParaRPr lang="en-US" b="1" dirty="0"/>
          </a:p>
        </p:txBody>
      </p:sp>
      <p:pic>
        <p:nvPicPr>
          <p:cNvPr id="2052" name="Picture 4" descr="Nerve bundle. Coloured scanning electron micrograph (SEM) of a freeze-fractured section through a bundle of myelinated nerve fibres. Myelin sheaths (yellow) can be seen surrounding the axons (blue). Perineurium (connective tissue, pink) surrounds the nerve bundle while endoneurium divides the individual fibres. Magnification: x1650 when printed 10 centimetres wide.&#10;Credit: STEVE GSCHMEISSNER/SCIENCE PHOTO LIBRAR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"/>
          <a:stretch/>
        </p:blipFill>
        <p:spPr bwMode="auto">
          <a:xfrm>
            <a:off x="4425288" y="85725"/>
            <a:ext cx="3804312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erve bundle. Coloured scanning electron micrograph (SEM) of a freeze-fractured section through a bundle of myelinated nerve fibres. Myelin sheaths (yellow) can be seen surrounding the axons (blue). Perineurium (connective tissue, pink) surrounds the nerve bundle while endoneurium divides the individual fibres. Magnification: x1650 when printed 10 centimetres wide.&#10;Credit: STEVE GSCHMEISSNER/SCIENCE PHOTO LIBRAR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3" t="10038" r="41979" b="63498"/>
          <a:stretch/>
        </p:blipFill>
        <p:spPr bwMode="auto">
          <a:xfrm>
            <a:off x="4419601" y="79863"/>
            <a:ext cx="3871818" cy="30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6937375" y="5867400"/>
            <a:ext cx="2069767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EXERCISE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4356318"/>
            <a:ext cx="6784975" cy="224676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What do you think the pinkish strands are around the nerve fibers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Does the electron microscope allow a higher degree of magnification than the light microscope? Why?</a:t>
            </a:r>
          </a:p>
        </p:txBody>
      </p:sp>
    </p:spTree>
    <p:extLst>
      <p:ext uri="{BB962C8B-B14F-4D97-AF65-F5344CB8AC3E}">
        <p14:creationId xmlns:p14="http://schemas.microsoft.com/office/powerpoint/2010/main" val="6750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C -0.00573 0.01181 -0.00399 0.00625 -0.00642 0.01551 C -0.00955 0.0412 -0.00573 0.07014 -0.01146 0.09398 C -0.01424 0.12847 -0.01788 0.16528 -0.00885 0.19838 C -0.00747 0.20995 -0.00451 0.2162 0.00139 0.22407 C 0.00278 0.22963 0.00781 0.23935 0.00781 0.23935 C 0.00816 0.24097 0.00833 0.24282 0.00903 0.24444 C 0.01007 0.24699 0.01215 0.24861 0.01285 0.25139 C 0.01597 0.26389 0.01354 0.26921 0.01927 0.28032 C 0.02153 0.29607 0.02882 0.30787 0.03854 0.3162 C 0.04375 0.3206 0.05 0.32199 0.05521 0.32662 C 0.10191 0.32361 0.07153 0.3294 0.08976 0.31806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0034 0.038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195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VIRTUAL ELECTRON MICROSCOPE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</dc:creator>
  <cp:lastModifiedBy>Terry</cp:lastModifiedBy>
  <cp:revision>20</cp:revision>
  <dcterms:created xsi:type="dcterms:W3CDTF">2014-02-10T01:06:42Z</dcterms:created>
  <dcterms:modified xsi:type="dcterms:W3CDTF">2014-02-10T07:33:17Z</dcterms:modified>
</cp:coreProperties>
</file>